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5" r:id="rId3"/>
    <p:sldId id="278" r:id="rId4"/>
    <p:sldId id="279" r:id="rId5"/>
    <p:sldId id="280" r:id="rId6"/>
    <p:sldId id="281" r:id="rId7"/>
    <p:sldId id="282" r:id="rId8"/>
    <p:sldId id="283" r:id="rId9"/>
    <p:sldId id="277" r:id="rId10"/>
    <p:sldId id="276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F8F8F8"/>
    <a:srgbClr val="0066CC"/>
    <a:srgbClr val="000000"/>
    <a:srgbClr val="50348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1159" autoAdjust="0"/>
  </p:normalViewPr>
  <p:slideViewPr>
    <p:cSldViewPr>
      <p:cViewPr>
        <p:scale>
          <a:sx n="66" d="100"/>
          <a:sy n="66" d="100"/>
        </p:scale>
        <p:origin x="-14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89143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53397C-22F9-4D00-B1E6-A9A88D6DF9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7197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455988" y="1987550"/>
            <a:ext cx="5724525" cy="1008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1700213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2446338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416175"/>
            <a:ext cx="1909762" cy="4035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2416175"/>
            <a:ext cx="5581650" cy="4035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997200"/>
            <a:ext cx="3744912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997200"/>
            <a:ext cx="37465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81000"/>
            <a:lum/>
          </a:blip>
          <a:srcRect/>
          <a:stretch>
            <a:fillRect l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4161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997200"/>
            <a:ext cx="764381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sterspt@sura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otimg23.fotki.com/p/a/195_8/102_249/Gigant_02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44216" y="2057998"/>
            <a:ext cx="7164288" cy="1154978"/>
          </a:xfrm>
          <a:solidFill>
            <a:schemeClr val="accent1">
              <a:alpha val="78824"/>
            </a:schemeClr>
          </a:solidFill>
          <a:effectLst>
            <a:softEdge rad="63500"/>
          </a:effectLst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Специальность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35.02.05  Агрономия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-22160"/>
            <a:ext cx="8964488" cy="1938992"/>
          </a:xfrm>
          <a:prstGeom prst="rect">
            <a:avLst/>
          </a:prstGeom>
          <a:solidFill>
            <a:srgbClr val="0066CC">
              <a:alpha val="78824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Пензенской области  «Сердобский многопрофильный техникум»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3995936" y="3312368"/>
            <a:ext cx="5112568" cy="3573016"/>
          </a:xfrm>
          <a:prstGeom prst="rect">
            <a:avLst/>
          </a:prstGeom>
          <a:solidFill>
            <a:schemeClr val="accent1">
              <a:alpha val="78824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442893 Пензенская область г.Сердобск,ул.Энергетиков,2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Тел. (84167) 2-48-36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442895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Пензенская область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г.Сердобск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ул. Гагарина,30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Тел. (84167)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2-20-43</a:t>
            </a:r>
          </a:p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  <a:hlinkClick r:id="rId2"/>
              </a:rPr>
              <a:t>masterspt@sura.ru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mt58.3dn.ru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65539" y="1700808"/>
            <a:ext cx="4526497" cy="508000"/>
          </a:xfrm>
        </p:spPr>
        <p:txBody>
          <a:bodyPr/>
          <a:lstStyle/>
          <a:p>
            <a:pPr algn="ctr"/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Перечень документов </a:t>
            </a:r>
            <a:b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для поступления:</a:t>
            </a:r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2800" u="sng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endParaRPr lang="ru-RU" sz="2800" i="1" u="sng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4934" y="2420888"/>
            <a:ext cx="8496944" cy="4176464"/>
          </a:xfrm>
          <a:solidFill>
            <a:srgbClr val="FFFFFF">
              <a:alpha val="63922"/>
            </a:srgbClr>
          </a:solidFill>
          <a:effectLst>
            <a:softEdge rad="317500"/>
          </a:effectLst>
        </p:spPr>
        <p:txBody>
          <a:bodyPr/>
          <a:lstStyle/>
          <a:p>
            <a:pPr marL="514350" indent="-514350">
              <a:buAutoNum type="arabicPeriod"/>
            </a:pPr>
            <a:endParaRPr lang="ru-RU" sz="3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2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Аттестат (о среднем образования) </a:t>
            </a: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его копия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Копия паспорта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фото размеров 3х4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Заявление и согласие на зачисление</a:t>
            </a:r>
          </a:p>
          <a:p>
            <a:pPr marL="0" indent="0">
              <a:buNone/>
            </a:pPr>
            <a:r>
              <a:rPr lang="ru-RU" sz="32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Иногородним предоставляется </a:t>
            </a:r>
            <a:r>
              <a:rPr lang="ru-RU" sz="3200" b="1" u="sng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общежитие</a:t>
            </a:r>
          </a:p>
          <a:p>
            <a:pPr marL="0" indent="0">
              <a:buNone/>
            </a:pPr>
            <a:endParaRPr lang="ru-RU" sz="3200" b="1" u="sng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b="1" u="sng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06" y="-27384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«Агрономия»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9770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1785926"/>
            <a:ext cx="6370671" cy="1500198"/>
          </a:xfrm>
          <a:solidFill>
            <a:srgbClr val="0066CC">
              <a:alpha val="78824"/>
            </a:srgbClr>
          </a:solidFill>
          <a:effectLst>
            <a:softEdge rad="127000"/>
          </a:effectLst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57620" y="4869160"/>
            <a:ext cx="5072098" cy="1754326"/>
          </a:xfrm>
          <a:prstGeom prst="rect">
            <a:avLst/>
          </a:prstGeom>
          <a:solidFill>
            <a:srgbClr val="F8F8F8">
              <a:alpha val="63922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Приходите к нам и вы не пожалеете о своём выборе!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40423"/>
            <a:ext cx="9144000" cy="2554545"/>
          </a:xfrm>
          <a:prstGeom prst="rect">
            <a:avLst/>
          </a:prstGeom>
          <a:solidFill>
            <a:srgbClr val="0066CC">
              <a:alpha val="7882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ГБПОУ ПО «СМТ» было основано 11 апреля 1961 года. В 2006 году техникум был реорганизован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путем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присоединения ГОУ НПО профессионального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училища №20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г.Сердобска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2007 году  было присоединено ГОУ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НПО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ПУ-35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Беково, которое стало в последствии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Бековским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филиалом. В 2012 году был присоединен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Сердобский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сельскохозяйственный техникум, а 2013 году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ГОУ НПО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ПУ-34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Колышлей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которое стало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Колышлейским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филиалом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Сердобского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многопрофильного техникума.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В настоящее время в техникуме обучаются более 700 человек.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9512" y="188640"/>
            <a:ext cx="4211960" cy="3948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681139" y="188640"/>
            <a:ext cx="4283349" cy="3972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67739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34280"/>
            <a:ext cx="8812088" cy="3354759"/>
          </a:xfrm>
          <a:solidFill>
            <a:srgbClr val="0066CC">
              <a:alpha val="78824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Слово "агроном" произошло от двух греческих слов: "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агрос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— поле и "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номос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— закон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Агроном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специалист сельского хозяйства.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Он хорошо знает законы земледелия, законы агрономии. Знания этих законов помогают агроному выращивать высокие урожаи сельскохозяйственных растений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0083" y="3786830"/>
            <a:ext cx="3779912" cy="2962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attach.asp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3568" y="3895366"/>
            <a:ext cx="2854098" cy="2854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643406" y="-27384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«Агрономия»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036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500063"/>
            <a:ext cx="8686800" cy="3937049"/>
          </a:xfrm>
          <a:solidFill>
            <a:srgbClr val="F8F8F8">
              <a:alpha val="63922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Трудовая деятельность агронома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новых разновидностей огородных, садовых и полевых растительных культур. Профессиональный агроном также должен хорошо уметь планировать, контролировать и совершенствовать производственный процесс, выполняемый рабочими, входящими в его подчинение. Именно агроном является главным проводником науки в сельском хозяйстве, который должен уметь определять технологию и организацию труда.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12.jpg"/>
          <p:cNvPicPr>
            <a:picLocks noChangeAspect="1"/>
          </p:cNvPicPr>
          <p:nvPr/>
        </p:nvPicPr>
        <p:blipFill>
          <a:blip r:embed="rId2" cstate="print"/>
          <a:srcRect l="1001"/>
          <a:stretch>
            <a:fillRect/>
          </a:stretch>
        </p:blipFill>
        <p:spPr>
          <a:xfrm>
            <a:off x="1142976" y="4293096"/>
            <a:ext cx="2511412" cy="2498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Ангелина\Desktop\агроном\view_files\Gigant_02.jpg">
            <a:hlinkClick r:id="rId3" tooltip="FREE Fotki Image Hosti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5847" y="3861048"/>
            <a:ext cx="2150489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43406" y="-27384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«Агрономия»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096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63"/>
            <a:ext cx="8686800" cy="4143375"/>
          </a:xfrm>
          <a:solidFill>
            <a:srgbClr val="F8F8F8">
              <a:alpha val="63922"/>
            </a:srgbClr>
          </a:solidFill>
          <a:effectLst>
            <a:softEdge rad="127000"/>
          </a:effectLst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Профессиональные компетенции: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реализация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агротехнологий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различной интенсивности;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защита почв от эрозии и дефляции, воспроизводство их плодородия;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хранение, транспортировка, предпродажная подготовка и реализация продукции растениеводства;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управление работами по производству продукции растениеводства;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выполнение работ по одной или нескольким профессиям рабочих, должностям служащих.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6" descr="25273_6194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63476" y="4437112"/>
            <a:ext cx="2226389" cy="2284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d55dd2b-92be-499e-919b-d1e8693d53d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629672"/>
            <a:ext cx="2741164" cy="2036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643406" y="-27384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«Агрономия»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9456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42875" y="260350"/>
            <a:ext cx="5221213" cy="6597650"/>
          </a:xfrm>
          <a:solidFill>
            <a:srgbClr val="F8F8F8">
              <a:alpha val="63922"/>
            </a:srgbClr>
          </a:solidFill>
          <a:effectLst>
            <a:softEdge rad="127000"/>
          </a:effectLst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		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Профессия агронома очень древняя. Уже несколько тысяч лет назад люди Древнего Египта, Китая, Греции, Рима и Индии знали, как правильно нужно обрабатывать и облагораживать землю и выращивать различные сельскохозяйственные растения. Первыми агрономами  являлись люди, которые занимались выращиванием дикорастущих растений с последующим их окультуриванием. За время развития сельского хозяйства специфика профессии агронома претерпела много изменений, но по сей день остаётся значимой частью </a:t>
            </a:r>
          </a:p>
          <a:p>
            <a:endParaRPr lang="ru-RU" dirty="0" smtClean="0"/>
          </a:p>
        </p:txBody>
      </p:sp>
      <p:pic>
        <p:nvPicPr>
          <p:cNvPr id="4" name="Содержимое 4" descr="26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>
          <a:xfrm>
            <a:off x="5690162" y="695662"/>
            <a:ext cx="2928927" cy="2740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57505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0162" y="4005064"/>
            <a:ext cx="3143240" cy="228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643406" y="-27384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«Агрономия»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7899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700808"/>
            <a:ext cx="6768752" cy="3600400"/>
          </a:xfrm>
          <a:solidFill>
            <a:srgbClr val="F8F8F8">
              <a:alpha val="63922"/>
            </a:srgb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Где </a:t>
            </a:r>
            <a:b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востребованы </a:t>
            </a:r>
            <a:b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агрономы?</a:t>
            </a:r>
            <a:endParaRPr lang="ru-RU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3406" y="-27384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«Агрономия»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1511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04800" y="330647"/>
            <a:ext cx="8686800" cy="4106465"/>
          </a:xfrm>
          <a:solidFill>
            <a:srgbClr val="F8F8F8">
              <a:alpha val="63922"/>
            </a:srgbClr>
          </a:solidFill>
          <a:effectLst>
            <a:softEdge rad="127000"/>
          </a:effectLst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dirty="0" smtClean="0">
              <a:latin typeface="Calibri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	-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Крупные сельскохозяйственные комплексы </a:t>
            </a:r>
          </a:p>
          <a:p>
            <a:pPr>
              <a:buFont typeface="Wingdings 2" pitchFamily="18" charset="2"/>
              <a:buNone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Небольшие фермерские хозяйства</a:t>
            </a:r>
          </a:p>
          <a:p>
            <a:pPr>
              <a:buFont typeface="Wingdings 2" pitchFamily="18" charset="2"/>
              <a:buNone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Оранжереи</a:t>
            </a:r>
          </a:p>
          <a:p>
            <a:pPr>
              <a:buFont typeface="Wingdings 2" pitchFamily="18" charset="2"/>
              <a:buNone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Питомники</a:t>
            </a:r>
          </a:p>
          <a:p>
            <a:pPr>
              <a:buFont typeface="Wingdings 2" pitchFamily="18" charset="2"/>
              <a:buNone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Теплицы</a:t>
            </a:r>
          </a:p>
          <a:p>
            <a:pPr>
              <a:buFont typeface="Wingdings 2" pitchFamily="18" charset="2"/>
              <a:buNone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Научно-исследовательские и образовательные институты.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509120"/>
            <a:ext cx="3057516" cy="2257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581128"/>
            <a:ext cx="1975077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tp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9600" y="4584873"/>
            <a:ext cx="3296896" cy="2129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643406" y="-27384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«Агрономия»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577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107504" y="1988840"/>
            <a:ext cx="8928992" cy="4676959"/>
          </a:xfrm>
          <a:prstGeom prst="rect">
            <a:avLst/>
          </a:prstGeom>
          <a:solidFill>
            <a:srgbClr val="0066CC">
              <a:alpha val="7882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Форма обучения – очная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Срок обучения на базе основного  общего образования – 2 года 10 мес.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Присваиваема квалификация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агроном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Прием осуществляется на общедоступной основе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академической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стипендии – 743 руб.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Размер социальной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стипендии –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1114,50 руб.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06" y="-27384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«Агрономия»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367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00001 1">
      <a:dk1>
        <a:srgbClr val="4D4D4D"/>
      </a:dk1>
      <a:lt1>
        <a:srgbClr val="FFFFFF"/>
      </a:lt1>
      <a:dk2>
        <a:srgbClr val="4D4D4D"/>
      </a:dk2>
      <a:lt2>
        <a:srgbClr val="000000"/>
      </a:lt2>
      <a:accent1>
        <a:srgbClr val="0066CC"/>
      </a:accent1>
      <a:accent2>
        <a:srgbClr val="3399FF"/>
      </a:accent2>
      <a:accent3>
        <a:srgbClr val="FFFFFF"/>
      </a:accent3>
      <a:accent4>
        <a:srgbClr val="404040"/>
      </a:accent4>
      <a:accent5>
        <a:srgbClr val="AAB8E2"/>
      </a:accent5>
      <a:accent6>
        <a:srgbClr val="2D8AE7"/>
      </a:accent6>
      <a:hlink>
        <a:srgbClr val="CC99FF"/>
      </a:hlink>
      <a:folHlink>
        <a:srgbClr val="CCECFF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AB8E2"/>
        </a:accent5>
        <a:accent6>
          <a:srgbClr val="2D8AE7"/>
        </a:accent6>
        <a:hlink>
          <a:srgbClr val="CC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2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66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B8B8FF"/>
        </a:accent5>
        <a:accent6>
          <a:srgbClr val="5C8AE7"/>
        </a:accent6>
        <a:hlink>
          <a:srgbClr val="99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3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00CC"/>
        </a:accent1>
        <a:accent2>
          <a:srgbClr val="FF5050"/>
        </a:accent2>
        <a:accent3>
          <a:srgbClr val="FFFFFF"/>
        </a:accent3>
        <a:accent4>
          <a:srgbClr val="404040"/>
        </a:accent4>
        <a:accent5>
          <a:srgbClr val="B8AAE2"/>
        </a:accent5>
        <a:accent6>
          <a:srgbClr val="E74848"/>
        </a:accent6>
        <a:hlink>
          <a:srgbClr val="CC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4">
        <a:dk1>
          <a:srgbClr val="4D4D4D"/>
        </a:dk1>
        <a:lt1>
          <a:srgbClr val="FFFFFF"/>
        </a:lt1>
        <a:dk2>
          <a:srgbClr val="4D4D4D"/>
        </a:dk2>
        <a:lt2>
          <a:srgbClr val="6600CC"/>
        </a:lt2>
        <a:accent1>
          <a:srgbClr val="51358C"/>
        </a:accent1>
        <a:accent2>
          <a:srgbClr val="FF5050"/>
        </a:accent2>
        <a:accent3>
          <a:srgbClr val="FFFFFF"/>
        </a:accent3>
        <a:accent4>
          <a:srgbClr val="404040"/>
        </a:accent4>
        <a:accent5>
          <a:srgbClr val="B3AEC5"/>
        </a:accent5>
        <a:accent6>
          <a:srgbClr val="E74848"/>
        </a:accent6>
        <a:hlink>
          <a:srgbClr val="CC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320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template</vt:lpstr>
      <vt:lpstr>Специальность  35.02.05  Агрономия</vt:lpstr>
      <vt:lpstr>Слайд 2</vt:lpstr>
      <vt:lpstr>Слайд 3</vt:lpstr>
      <vt:lpstr>Слайд 4</vt:lpstr>
      <vt:lpstr>Слайд 5</vt:lpstr>
      <vt:lpstr>Слайд 6</vt:lpstr>
      <vt:lpstr>Где  востребованы  агрономы?</vt:lpstr>
      <vt:lpstr>Слайд 8</vt:lpstr>
      <vt:lpstr>Слайд 9</vt:lpstr>
      <vt:lpstr>Перечень документов  для поступления: </vt:lpstr>
      <vt:lpstr> Спасибо за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локальных вычислительных сетей</dc:title>
  <dc:creator>Admin</dc:creator>
  <cp:lastModifiedBy>Сергей</cp:lastModifiedBy>
  <cp:revision>101</cp:revision>
  <dcterms:created xsi:type="dcterms:W3CDTF">2010-03-04T07:23:06Z</dcterms:created>
  <dcterms:modified xsi:type="dcterms:W3CDTF">2020-06-09T11:33:55Z</dcterms:modified>
</cp:coreProperties>
</file>